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0" r:id="rId4"/>
    <p:sldId id="263" r:id="rId5"/>
    <p:sldId id="314" r:id="rId6"/>
    <p:sldId id="292" r:id="rId7"/>
    <p:sldId id="264" r:id="rId8"/>
    <p:sldId id="295" r:id="rId9"/>
    <p:sldId id="294" r:id="rId10"/>
    <p:sldId id="297" r:id="rId11"/>
    <p:sldId id="298" r:id="rId12"/>
    <p:sldId id="261" r:id="rId13"/>
    <p:sldId id="266" r:id="rId14"/>
    <p:sldId id="262" r:id="rId15"/>
    <p:sldId id="299" r:id="rId16"/>
    <p:sldId id="300" r:id="rId17"/>
    <p:sldId id="302" r:id="rId18"/>
    <p:sldId id="303" r:id="rId19"/>
    <p:sldId id="304" r:id="rId20"/>
    <p:sldId id="271" r:id="rId21"/>
    <p:sldId id="268" r:id="rId22"/>
    <p:sldId id="270" r:id="rId23"/>
    <p:sldId id="269" r:id="rId24"/>
    <p:sldId id="306" r:id="rId25"/>
    <p:sldId id="308" r:id="rId26"/>
    <p:sldId id="307" r:id="rId27"/>
    <p:sldId id="305" r:id="rId28"/>
    <p:sldId id="267" r:id="rId29"/>
    <p:sldId id="310" r:id="rId30"/>
    <p:sldId id="277" r:id="rId31"/>
    <p:sldId id="312" r:id="rId32"/>
    <p:sldId id="313" r:id="rId33"/>
    <p:sldId id="273" r:id="rId34"/>
    <p:sldId id="276" r:id="rId35"/>
    <p:sldId id="280" r:id="rId36"/>
    <p:sldId id="281" r:id="rId37"/>
    <p:sldId id="282" r:id="rId38"/>
    <p:sldId id="283" r:id="rId39"/>
    <p:sldId id="285" r:id="rId40"/>
    <p:sldId id="287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584B7-B721-46CE-AA82-DDB220ACDE0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40036-415F-4C05-A8CD-85D5DE0D6B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68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40036-415F-4C05-A8CD-85D5DE0D6BC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83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40036-415F-4C05-A8CD-85D5DE0D6BC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27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05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63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16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74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0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77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5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27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47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9419-AAEC-4BBA-9F0D-C2AB685FAF57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7C119-5870-41FC-BB84-C65551FAB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11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progbook" TargetMode="External"/><Relationship Id="rId3" Type="http://schemas.openxmlformats.org/officeDocument/2006/relationships/hyperlink" Target="https://t.me/+n3Kurm1mZJQ1Mjdi" TargetMode="External"/><Relationship Id="rId7" Type="http://schemas.openxmlformats.org/officeDocument/2006/relationships/hyperlink" Target="https://t.me/sitodel" TargetMode="External"/><Relationship Id="rId2" Type="http://schemas.openxmlformats.org/officeDocument/2006/relationships/hyperlink" Target="https://t.me/web_cra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figma_start" TargetMode="External"/><Relationship Id="rId11" Type="http://schemas.openxmlformats.org/officeDocument/2006/relationships/hyperlink" Target="https://t.me/frontend_tests" TargetMode="External"/><Relationship Id="rId5" Type="http://schemas.openxmlformats.org/officeDocument/2006/relationships/hyperlink" Target="https://t.me/Code_libr" TargetMode="External"/><Relationship Id="rId10" Type="http://schemas.openxmlformats.org/officeDocument/2006/relationships/hyperlink" Target="https://t.me/js_tests" TargetMode="External"/><Relationship Id="rId4" Type="http://schemas.openxmlformats.org/officeDocument/2006/relationships/hyperlink" Target="https://t.me/coderoll" TargetMode="External"/><Relationship Id="rId9" Type="http://schemas.openxmlformats.org/officeDocument/2006/relationships/hyperlink" Target="https://t.me/simple_j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iskstation.belstu.by:5001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m-school.ru/html/html_start.html" TargetMode="External"/><Relationship Id="rId2" Type="http://schemas.openxmlformats.org/officeDocument/2006/relationships/hyperlink" Target="https://html5book.ru/osnovy-htm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ru-RU" dirty="0" smtClean="0"/>
              <a:t>Учебная дисциплина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180528" y="2276872"/>
            <a:ext cx="9324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Компьютерные языки разметки </a:t>
            </a:r>
            <a:br>
              <a:rPr lang="ru-RU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5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926976"/>
          </a:xfrm>
        </p:spPr>
        <p:txBody>
          <a:bodyPr/>
          <a:lstStyle/>
          <a:p>
            <a:r>
              <a:rPr lang="en-US" dirty="0" smtClean="0"/>
              <a:t>Telegram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3573016"/>
            <a:ext cx="9073007" cy="3168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en-US" sz="3000" dirty="0" err="1"/>
              <a:t>WebCraft</a:t>
            </a:r>
            <a:r>
              <a:rPr lang="en-US" sz="3000" dirty="0"/>
              <a:t> (</a:t>
            </a:r>
            <a:r>
              <a:rPr lang="en-US" sz="3000" dirty="0">
                <a:hlinkClick r:id="rId2"/>
              </a:rPr>
              <a:t>https://t.me/web_craft</a:t>
            </a:r>
            <a:r>
              <a:rPr lang="en-US" sz="3000" dirty="0" smtClean="0"/>
              <a:t>)</a:t>
            </a:r>
            <a:endParaRPr lang="en-US" sz="3000" dirty="0"/>
          </a:p>
          <a:p>
            <a:pPr marL="742950" indent="-742950" algn="l">
              <a:buAutoNum type="arabicPeriod"/>
            </a:pPr>
            <a:r>
              <a:rPr lang="en-US" sz="3000" dirty="0"/>
              <a:t>HTML (</a:t>
            </a:r>
            <a:r>
              <a:rPr lang="en-US" sz="3000" dirty="0">
                <a:solidFill>
                  <a:srgbClr val="0070C0"/>
                </a:solidFill>
                <a:hlinkClick r:id="rId3"/>
              </a:rPr>
              <a:t>https://t.me/+n3Kurm1mZJQ1Mjdi</a:t>
            </a:r>
            <a:r>
              <a:rPr lang="en-US" sz="3000" dirty="0"/>
              <a:t>)</a:t>
            </a:r>
          </a:p>
          <a:p>
            <a:pPr marL="742950" indent="-742950" algn="l">
              <a:buAutoNum type="arabicPeriod"/>
            </a:pPr>
            <a:r>
              <a:rPr lang="en-US" sz="3000" dirty="0" err="1"/>
              <a:t>CodeRoll</a:t>
            </a:r>
            <a:r>
              <a:rPr lang="en-US" sz="3000" dirty="0"/>
              <a:t> (</a:t>
            </a:r>
            <a:r>
              <a:rPr lang="en-US" sz="3200" dirty="0">
                <a:solidFill>
                  <a:srgbClr val="0070C0"/>
                </a:solidFill>
                <a:hlinkClick r:id="rId4"/>
              </a:rPr>
              <a:t>https://t.me/coderoll</a:t>
            </a:r>
            <a:r>
              <a:rPr lang="en-US" sz="3200" dirty="0"/>
              <a:t>)</a:t>
            </a:r>
          </a:p>
          <a:p>
            <a:pPr marL="742950" indent="-742950" algn="l">
              <a:buAutoNum type="arabicPeriod"/>
            </a:pPr>
            <a:r>
              <a:rPr lang="ru-RU" sz="3000" dirty="0"/>
              <a:t>Библиотека программиста (</a:t>
            </a:r>
            <a:r>
              <a:rPr lang="en-US" sz="3000" dirty="0">
                <a:solidFill>
                  <a:srgbClr val="0070C0"/>
                </a:solidFill>
                <a:hlinkClick r:id="rId5"/>
              </a:rPr>
              <a:t>https://t.me/Code_libr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en-US" sz="3000" dirty="0" err="1"/>
              <a:t>Figma</a:t>
            </a:r>
            <a:r>
              <a:rPr lang="en-US" sz="3000" dirty="0"/>
              <a:t> </a:t>
            </a:r>
            <a:r>
              <a:rPr lang="ru-RU" sz="3000" dirty="0"/>
              <a:t>макеты для </a:t>
            </a:r>
            <a:r>
              <a:rPr lang="ru-RU" sz="3000" dirty="0" smtClean="0"/>
              <a:t>верстки (</a:t>
            </a:r>
            <a:r>
              <a:rPr lang="en-US" sz="3000" dirty="0">
                <a:solidFill>
                  <a:srgbClr val="0070C0"/>
                </a:solidFill>
                <a:hlinkClick r:id="rId6"/>
              </a:rPr>
              <a:t>https://</a:t>
            </a:r>
            <a:r>
              <a:rPr lang="en-US" sz="3000" dirty="0" smtClean="0">
                <a:solidFill>
                  <a:srgbClr val="0070C0"/>
                </a:solidFill>
                <a:hlinkClick r:id="rId6"/>
              </a:rPr>
              <a:t>t.me/figma_start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ru-RU" sz="3000" dirty="0" err="1" smtClean="0"/>
              <a:t>Сайтотдел</a:t>
            </a:r>
            <a:r>
              <a:rPr lang="ru-RU" sz="3000" dirty="0" smtClean="0"/>
              <a:t> (</a:t>
            </a:r>
            <a:r>
              <a:rPr lang="en-US" sz="3000" dirty="0">
                <a:hlinkClick r:id="rId7"/>
              </a:rPr>
              <a:t>https://</a:t>
            </a:r>
            <a:r>
              <a:rPr lang="en-US" sz="3000" dirty="0" smtClean="0">
                <a:hlinkClick r:id="rId7"/>
              </a:rPr>
              <a:t>t.me/sitodel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ru-RU" sz="3000" dirty="0" smtClean="0"/>
              <a:t>Книги для программистов (</a:t>
            </a:r>
            <a:r>
              <a:rPr lang="en-US" sz="3000" dirty="0">
                <a:hlinkClick r:id="rId8"/>
              </a:rPr>
              <a:t>https://</a:t>
            </a:r>
            <a:r>
              <a:rPr lang="en-US" sz="3000" dirty="0" smtClean="0">
                <a:hlinkClick r:id="rId8"/>
              </a:rPr>
              <a:t>t.me/progbook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ru-RU" sz="3000" dirty="0"/>
              <a:t>Простой </a:t>
            </a:r>
            <a:r>
              <a:rPr lang="en-US" sz="3000" dirty="0" smtClean="0"/>
              <a:t>JavaScript</a:t>
            </a:r>
            <a:r>
              <a:rPr lang="ru-RU" sz="3000" dirty="0" smtClean="0"/>
              <a:t> (</a:t>
            </a:r>
            <a:r>
              <a:rPr lang="en-US" sz="3000" dirty="0">
                <a:hlinkClick r:id="rId9"/>
              </a:rPr>
              <a:t>https://</a:t>
            </a:r>
            <a:r>
              <a:rPr lang="en-US" sz="3000" dirty="0" smtClean="0">
                <a:hlinkClick r:id="rId9"/>
              </a:rPr>
              <a:t>t.me/simple_js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en-US" sz="3000" dirty="0"/>
              <a:t>JavaScript </a:t>
            </a:r>
            <a:r>
              <a:rPr lang="en-US" sz="3000" dirty="0" smtClean="0"/>
              <a:t>tests</a:t>
            </a:r>
            <a:r>
              <a:rPr lang="ru-RU" sz="3000" dirty="0" smtClean="0"/>
              <a:t> (</a:t>
            </a:r>
            <a:r>
              <a:rPr lang="en-US" sz="3000" dirty="0">
                <a:hlinkClick r:id="rId10"/>
              </a:rPr>
              <a:t>https://</a:t>
            </a:r>
            <a:r>
              <a:rPr lang="en-US" sz="3000" dirty="0" smtClean="0">
                <a:hlinkClick r:id="rId10"/>
              </a:rPr>
              <a:t>t.me/js_tests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r>
              <a:rPr lang="en-US" sz="3000" dirty="0"/>
              <a:t>Frontend Tests &amp; </a:t>
            </a:r>
            <a:r>
              <a:rPr lang="en-US" sz="3000" dirty="0" smtClean="0"/>
              <a:t>Tasks</a:t>
            </a:r>
            <a:r>
              <a:rPr lang="ru-RU" sz="3000" dirty="0" smtClean="0"/>
              <a:t> (</a:t>
            </a:r>
            <a:r>
              <a:rPr lang="en-US" sz="3000" dirty="0">
                <a:hlinkClick r:id="rId11"/>
              </a:rPr>
              <a:t>https://</a:t>
            </a:r>
            <a:r>
              <a:rPr lang="en-US" sz="3000" dirty="0" smtClean="0">
                <a:hlinkClick r:id="rId11"/>
              </a:rPr>
              <a:t>t.me/frontend_tests</a:t>
            </a:r>
            <a:r>
              <a:rPr lang="ru-RU" sz="3000" dirty="0" smtClean="0"/>
              <a:t>)</a:t>
            </a:r>
          </a:p>
          <a:p>
            <a:pPr marL="742950" indent="-742950" algn="l">
              <a:buAutoNum type="arabicPeriod"/>
            </a:pPr>
            <a:endParaRPr lang="ru-RU" sz="3000" dirty="0" smtClean="0"/>
          </a:p>
          <a:p>
            <a:pPr marL="742950" indent="-742950" algn="l">
              <a:buAutoNum type="arabicPeriod"/>
            </a:pPr>
            <a:endParaRPr lang="ru-RU" sz="3000" dirty="0"/>
          </a:p>
          <a:p>
            <a:pPr marL="742950" indent="-742950" algn="l">
              <a:buAutoNum type="arabicPeriod"/>
            </a:pPr>
            <a:endParaRPr lang="en-US" sz="3000" dirty="0" smtClean="0"/>
          </a:p>
          <a:p>
            <a:pPr marL="742950" indent="-742950" algn="l">
              <a:buAutoNum type="arabicPeriod"/>
            </a:pPr>
            <a:endParaRPr lang="en-US" sz="3200" dirty="0" smtClean="0"/>
          </a:p>
          <a:p>
            <a:pPr marL="742950" indent="-742950" algn="l">
              <a:buAutoNum type="arabicPeriod"/>
            </a:pPr>
            <a:endParaRPr lang="en-US" sz="3000" dirty="0" smtClean="0"/>
          </a:p>
          <a:p>
            <a:pPr marL="742950" indent="-742950" algn="l">
              <a:buAutoNum type="arabicPeriod"/>
            </a:pPr>
            <a:endParaRPr lang="en-US" sz="3000" dirty="0" smtClean="0"/>
          </a:p>
          <a:p>
            <a:pPr marL="742950" indent="-742950" algn="l">
              <a:buAutoNum type="arabicPeriod"/>
            </a:pP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5541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1584176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Тема № 1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ru-RU" b="1" dirty="0" smtClean="0">
                <a:solidFill>
                  <a:srgbClr val="FF0000"/>
                </a:solidFill>
              </a:rPr>
              <a:t>Основы разметки веб-страницы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Основы разметки веб-страницы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49694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План лекции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Основные понятия</a:t>
            </a:r>
          </a:p>
          <a:p>
            <a:pPr marL="514350" indent="-514350">
              <a:buAutoNum type="arabicPeriod"/>
            </a:pPr>
            <a:r>
              <a:rPr lang="ru-RU" dirty="0" smtClean="0"/>
              <a:t>Представление о макете веб-страницы</a:t>
            </a:r>
          </a:p>
          <a:p>
            <a:pPr marL="514350" indent="-514350">
              <a:buAutoNum type="arabicPeriod"/>
            </a:pPr>
            <a:r>
              <a:rPr lang="ru-RU" dirty="0" smtClean="0"/>
              <a:t>Программное обеспечение для редактирования веб-страниц</a:t>
            </a:r>
          </a:p>
          <a:p>
            <a:pPr marL="514350" indent="-514350">
              <a:buAutoNum type="arabicPeriod"/>
            </a:pPr>
            <a:r>
              <a:rPr lang="ru-RU" dirty="0" smtClean="0"/>
              <a:t>Языки разметки</a:t>
            </a:r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AutoNum type="arabicPeriod"/>
            </a:pPr>
            <a:endParaRPr lang="ru-RU" dirty="0" smtClean="0"/>
          </a:p>
          <a:p>
            <a:pPr marL="514350" indent="-514350"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959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 marL="0" indent="360000" algn="just">
              <a:buNone/>
            </a:pP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Интернет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(Internet)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— это объединенные вместе компьютерные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сети</a:t>
            </a:r>
            <a:r>
              <a:rPr lang="ru-RU" dirty="0">
                <a:latin typeface="Arial" pitchFamily="34" charset="0"/>
                <a:cs typeface="Arial" pitchFamily="34" charset="0"/>
              </a:rPr>
              <a:t>, доступ к которым можно получить из любой точки земного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шара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360000" algn="just">
              <a:buNone/>
            </a:pP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Интранет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(Intranet)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—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это </a:t>
            </a:r>
            <a:r>
              <a:rPr lang="ru-RU" dirty="0">
                <a:latin typeface="Arial" pitchFamily="34" charset="0"/>
                <a:cs typeface="Arial" pitchFamily="34" charset="0"/>
              </a:rPr>
              <a:t>частная сеть, функционирующая внутри </a:t>
            </a:r>
            <a:r>
              <a:rPr lang="ru-RU" dirty="0" err="1">
                <a:latin typeface="Arial" pitchFamily="34" charset="0"/>
                <a:cs typeface="Arial" pitchFamily="34" charset="0"/>
              </a:rPr>
              <a:t>организа-ции</a:t>
            </a:r>
            <a:r>
              <a:rPr lang="ru-RU" dirty="0">
                <a:latin typeface="Arial" pitchFamily="34" charset="0"/>
                <a:cs typeface="Arial" pitchFamily="34" charset="0"/>
              </a:rPr>
              <a:t> или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компании</a:t>
            </a:r>
          </a:p>
          <a:p>
            <a:pPr marL="0" indent="360000" algn="just">
              <a:buNone/>
            </a:pPr>
            <a:r>
              <a:rPr lang="ru-RU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Экстранет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Extranet</a:t>
            </a:r>
            <a:r>
              <a:rPr lang="ru-RU" b="1" dirty="0" smtClean="0">
                <a:solidFill>
                  <a:srgbClr val="FF0000"/>
                </a:solidFill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— частная сеть, в которой часть информации 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компании </a:t>
            </a:r>
            <a:r>
              <a:rPr lang="ru-RU" dirty="0">
                <a:latin typeface="Arial" pitchFamily="34" charset="0"/>
                <a:cs typeface="Arial" pitchFamily="34" charset="0"/>
              </a:rPr>
              <a:t>или ее действиях без риска предоставляется внешним партнерам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dirty="0">
                <a:latin typeface="Arial" pitchFamily="34" charset="0"/>
                <a:cs typeface="Arial" pitchFamily="34" charset="0"/>
              </a:rPr>
              <a:t>поставщикам, продавцам и покупателям)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1143000"/>
          </a:xfrm>
        </p:spPr>
        <p:txBody>
          <a:bodyPr/>
          <a:lstStyle/>
          <a:p>
            <a:r>
              <a:rPr lang="ru-RU" dirty="0" smtClean="0"/>
              <a:t>Основные понятия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328592"/>
          </a:xfrm>
        </p:spPr>
        <p:txBody>
          <a:bodyPr>
            <a:normAutofit lnSpcReduction="10000"/>
          </a:bodyPr>
          <a:lstStyle/>
          <a:p>
            <a:pPr marL="0" indent="360000" algn="just">
              <a:buNone/>
            </a:pP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Браузер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– прикладная программа, которая позволяет запрашивать, получать с сервера и отображать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web-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страницы</a:t>
            </a:r>
          </a:p>
          <a:p>
            <a:pPr marL="0" indent="3600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Web-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страница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– текстовой документ, составленный с использованием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HTML-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разметки</a:t>
            </a:r>
          </a:p>
          <a:p>
            <a:pPr marL="0" indent="36000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Web-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сайт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– совокупность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web-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страниц, объединенных между собой единой темой информационного содержания и находящихся на одном или нескольких серверах 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632"/>
            <a:ext cx="742156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6" y="4437112"/>
            <a:ext cx="7412037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6" y="5589240"/>
            <a:ext cx="7431087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 smtClean="0"/>
              <a:t>Архитектура браузера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08242"/>
            <a:ext cx="8348414" cy="426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8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0" indent="360000" algn="just">
              <a:buNone/>
            </a:pPr>
            <a:r>
              <a:rPr lang="ru-RU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Интерфейс пользователя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ser Interface)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обеспечивает стандартный набор функций (ввод информации, печать, визуализацию процесса загрузки данных, панели инструментов и настроек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360000" algn="just">
              <a:buNone/>
            </a:pPr>
            <a:r>
              <a:rPr lang="ru-RU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Механизм браузера</a:t>
            </a:r>
            <a:r>
              <a:rPr lang="ru-RU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(browser engine)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ial"/>
                <a:cs typeface="Times New Roman" pitchFamily="18" charset="0"/>
              </a:rPr>
              <a:t>отвечает за взаимодействие пользовательского интерфейса и модуля отображения, а также за сохранение данных в памяти</a:t>
            </a:r>
            <a:endParaRPr lang="en-US" dirty="0" smtClean="0">
              <a:latin typeface="Aial"/>
              <a:cs typeface="Times New Roman" pitchFamily="18" charset="0"/>
            </a:endParaRPr>
          </a:p>
          <a:p>
            <a:pPr marL="0" indent="360000" algn="just">
              <a:buNone/>
            </a:pPr>
            <a:r>
              <a:rPr lang="ru-RU" dirty="0">
                <a:solidFill>
                  <a:srgbClr val="FF0000"/>
                </a:solidFill>
                <a:latin typeface="Aial"/>
                <a:cs typeface="Times New Roman" pitchFamily="18" charset="0"/>
              </a:rPr>
              <a:t>Модуль </a:t>
            </a:r>
            <a:r>
              <a:rPr lang="ru-RU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отображения</a:t>
            </a:r>
            <a:r>
              <a:rPr lang="en-US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(rendering engine</a:t>
            </a:r>
            <a:r>
              <a:rPr lang="en-US" dirty="0" smtClean="0">
                <a:latin typeface="Aial"/>
                <a:cs typeface="Times New Roman" pitchFamily="18" charset="0"/>
              </a:rPr>
              <a:t>)</a:t>
            </a:r>
            <a:r>
              <a:rPr lang="ru-RU" dirty="0" smtClean="0">
                <a:latin typeface="Aial"/>
                <a:cs typeface="Times New Roman" pitchFamily="18" charset="0"/>
              </a:rPr>
              <a:t> отвечает за </a:t>
            </a:r>
            <a:r>
              <a:rPr lang="ru-RU" dirty="0">
                <a:latin typeface="Aial"/>
                <a:cs typeface="Times New Roman" pitchFamily="18" charset="0"/>
              </a:rPr>
              <a:t>отображение информации на экране</a:t>
            </a:r>
          </a:p>
        </p:txBody>
      </p:sp>
    </p:spTree>
    <p:extLst>
      <p:ext uri="{BB962C8B-B14F-4D97-AF65-F5344CB8AC3E}">
        <p14:creationId xmlns:p14="http://schemas.microsoft.com/office/powerpoint/2010/main" val="22640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360000" algn="just">
              <a:buNone/>
            </a:pPr>
            <a:r>
              <a:rPr lang="ru-RU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Сеть</a:t>
            </a:r>
            <a:r>
              <a:rPr lang="ru-RU" dirty="0" smtClean="0">
                <a:latin typeface="Aial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Networking)</a:t>
            </a:r>
            <a:r>
              <a:rPr lang="en-US" dirty="0" smtClean="0">
                <a:latin typeface="Aial"/>
                <a:cs typeface="Times New Roman" pitchFamily="18" charset="0"/>
              </a:rPr>
              <a:t> </a:t>
            </a:r>
            <a:r>
              <a:rPr lang="ru-RU" dirty="0">
                <a:latin typeface="Aial"/>
                <a:cs typeface="Times New Roman" pitchFamily="18" charset="0"/>
              </a:rPr>
              <a:t>отвечает за запросы по сети, берет данные с внешних ресурсов и взаимодействует с модулем </a:t>
            </a:r>
            <a:r>
              <a:rPr lang="ru-RU" dirty="0" smtClean="0">
                <a:latin typeface="Aial"/>
                <a:cs typeface="Times New Roman" pitchFamily="18" charset="0"/>
              </a:rPr>
              <a:t>отображения</a:t>
            </a:r>
          </a:p>
          <a:p>
            <a:pPr marL="0" indent="360000" algn="just">
              <a:buNone/>
            </a:pPr>
            <a:r>
              <a:rPr lang="en-US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JavaScript </a:t>
            </a:r>
            <a:r>
              <a:rPr lang="ru-RU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движок </a:t>
            </a:r>
            <a:r>
              <a:rPr lang="en-US" b="1" dirty="0">
                <a:solidFill>
                  <a:srgbClr val="FF0000"/>
                </a:solidFill>
                <a:latin typeface="Aial"/>
                <a:cs typeface="Times New Roman" pitchFamily="18" charset="0"/>
              </a:rPr>
              <a:t>(JS </a:t>
            </a:r>
            <a:r>
              <a:rPr lang="en-US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Interpreter) </a:t>
            </a:r>
            <a:r>
              <a:rPr lang="ru-RU" dirty="0">
                <a:latin typeface="Aial"/>
                <a:cs typeface="Times New Roman" pitchFamily="18" charset="0"/>
              </a:rPr>
              <a:t>о</a:t>
            </a:r>
            <a:r>
              <a:rPr lang="ru-RU" dirty="0" smtClean="0">
                <a:latin typeface="Aial"/>
                <a:cs typeface="Times New Roman" pitchFamily="18" charset="0"/>
              </a:rPr>
              <a:t>твечает </a:t>
            </a:r>
            <a:r>
              <a:rPr lang="ru-RU" dirty="0">
                <a:latin typeface="Aial"/>
                <a:cs typeface="Times New Roman" pitchFamily="18" charset="0"/>
              </a:rPr>
              <a:t>за выполнение кода </a:t>
            </a:r>
            <a:r>
              <a:rPr lang="ru-RU" dirty="0" err="1" smtClean="0">
                <a:latin typeface="Aial"/>
                <a:cs typeface="Times New Roman" pitchFamily="18" charset="0"/>
              </a:rPr>
              <a:t>Javascript</a:t>
            </a:r>
            <a:endParaRPr lang="ru-RU" dirty="0" smtClean="0">
              <a:latin typeface="Aial"/>
              <a:cs typeface="Times New Roman" pitchFamily="18" charset="0"/>
            </a:endParaRPr>
          </a:p>
          <a:p>
            <a:pPr marL="0" indent="360000" algn="just">
              <a:buNone/>
            </a:pPr>
            <a:r>
              <a:rPr lang="ru-RU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Исполнительская часть пользовательского интерфейса </a:t>
            </a:r>
            <a:r>
              <a:rPr lang="ru-RU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UI Backend)</a:t>
            </a:r>
            <a:r>
              <a:rPr lang="en-US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 </a:t>
            </a:r>
            <a:r>
              <a:rPr lang="ru-RU" dirty="0">
                <a:latin typeface="Aial"/>
                <a:cs typeface="Times New Roman" pitchFamily="18" charset="0"/>
              </a:rPr>
              <a:t>отвечает за </a:t>
            </a:r>
            <a:r>
              <a:rPr lang="ru-RU" dirty="0" err="1">
                <a:latin typeface="Aial"/>
                <a:cs typeface="Times New Roman" pitchFamily="18" charset="0"/>
              </a:rPr>
              <a:t>отрисовку</a:t>
            </a:r>
            <a:r>
              <a:rPr lang="ru-RU" dirty="0">
                <a:latin typeface="Aial"/>
                <a:cs typeface="Times New Roman" pitchFamily="18" charset="0"/>
              </a:rPr>
              <a:t> всего на экране и работу пользовательского интерфейса</a:t>
            </a:r>
          </a:p>
          <a:p>
            <a:pPr marL="0" indent="0" algn="just">
              <a:buNone/>
            </a:pPr>
            <a:endParaRPr lang="ru-RU" dirty="0">
              <a:latin typeface="Aial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57800"/>
          </a:xfrm>
        </p:spPr>
        <p:txBody>
          <a:bodyPr>
            <a:normAutofit/>
          </a:bodyPr>
          <a:lstStyle/>
          <a:p>
            <a:pPr marL="0" indent="360000" algn="just">
              <a:buNone/>
            </a:pPr>
            <a:r>
              <a:rPr lang="ru-RU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Хранилище данных</a:t>
            </a:r>
            <a:r>
              <a:rPr lang="ru-RU" dirty="0" smtClean="0">
                <a:latin typeface="Aial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Aial"/>
                <a:cs typeface="Times New Roman" pitchFamily="18" charset="0"/>
              </a:rPr>
              <a:t>Data Persistence)</a:t>
            </a:r>
            <a:r>
              <a:rPr lang="en-US" dirty="0" smtClean="0">
                <a:latin typeface="Aial"/>
                <a:cs typeface="Times New Roman" pitchFamily="18" charset="0"/>
              </a:rPr>
              <a:t> </a:t>
            </a:r>
            <a:r>
              <a:rPr lang="ru-RU" dirty="0">
                <a:latin typeface="Aial"/>
                <a:cs typeface="Times New Roman" pitchFamily="18" charset="0"/>
              </a:rPr>
              <a:t>о</a:t>
            </a:r>
            <a:r>
              <a:rPr lang="ru-RU" dirty="0" smtClean="0">
                <a:latin typeface="Aial"/>
                <a:cs typeface="Times New Roman" pitchFamily="18" charset="0"/>
              </a:rPr>
              <a:t>твечает </a:t>
            </a:r>
            <a:r>
              <a:rPr lang="ru-RU" dirty="0">
                <a:latin typeface="Aial"/>
                <a:cs typeface="Times New Roman" pitchFamily="18" charset="0"/>
              </a:rPr>
              <a:t>за сохранение данных пользователя такие как закладки, настройки, пароли, а также сохранение получаемых данных в кэше браузера для уменьшения трафика идентичных элементов </a:t>
            </a:r>
            <a:r>
              <a:rPr lang="ru-RU" dirty="0" err="1">
                <a:latin typeface="Aial"/>
                <a:cs typeface="Times New Roman" pitchFamily="18" charset="0"/>
              </a:rPr>
              <a:t>web</a:t>
            </a:r>
            <a:r>
              <a:rPr lang="ru-RU" dirty="0">
                <a:latin typeface="Aial"/>
                <a:cs typeface="Times New Roman" pitchFamily="18" charset="0"/>
              </a:rPr>
              <a:t>-страниц и просмотра их в режиме "</a:t>
            </a:r>
            <a:r>
              <a:rPr lang="ru-RU" dirty="0" err="1">
                <a:latin typeface="Aial"/>
                <a:cs typeface="Times New Roman" pitchFamily="18" charset="0"/>
              </a:rPr>
              <a:t>off-line</a:t>
            </a:r>
            <a:r>
              <a:rPr lang="ru-RU" dirty="0">
                <a:latin typeface="Aial"/>
                <a:cs typeface="Times New Roman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3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Кто читает лекции?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Лектор: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ассистент кафедры </a:t>
            </a:r>
            <a:r>
              <a:rPr lang="ru-RU" dirty="0" err="1" smtClean="0"/>
              <a:t>ИСиТ</a:t>
            </a:r>
            <a:endParaRPr lang="ru-RU" dirty="0"/>
          </a:p>
          <a:p>
            <a:pPr marL="0" indent="0">
              <a:spcBef>
                <a:spcPts val="0"/>
              </a:spcBef>
              <a:buNone/>
            </a:pPr>
            <a:r>
              <a:rPr lang="ru-RU" sz="4000" b="1" dirty="0" err="1" smtClean="0"/>
              <a:t>Барковский</a:t>
            </a:r>
            <a:r>
              <a:rPr lang="ru-RU" sz="4000" b="1" dirty="0" smtClean="0"/>
              <a:t> Евгений Валерьевич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Рабочее место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b="1" dirty="0" smtClean="0"/>
              <a:t>ауд. </a:t>
            </a:r>
            <a:r>
              <a:rPr lang="ru-RU" sz="3600" b="1" dirty="0" smtClean="0"/>
              <a:t>115-1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Контакты: </a:t>
            </a:r>
            <a:r>
              <a:rPr lang="en-US" i="1" dirty="0"/>
              <a:t>https://vk.com/id108203568</a:t>
            </a:r>
            <a:endParaRPr lang="en-US" i="1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4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7505" y="188640"/>
            <a:ext cx="868991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sz="3000" dirty="0">
                <a:latin typeface="Arial" pitchFamily="34" charset="0"/>
                <a:cs typeface="Arial" pitchFamily="34" charset="0"/>
              </a:rPr>
              <a:t>Каждый раз, когда 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новый </a:t>
            </a:r>
            <a:r>
              <a:rPr lang="ru-RU" sz="3000" dirty="0">
                <a:latin typeface="Arial" pitchFamily="34" charset="0"/>
                <a:cs typeface="Arial" pitchFamily="34" charset="0"/>
              </a:rPr>
              <a:t>URL-адрес вводится в 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адресную строку веб-браузера, </a:t>
            </a:r>
            <a:r>
              <a:rPr lang="ru-RU" sz="3000" dirty="0">
                <a:latin typeface="Arial" pitchFamily="34" charset="0"/>
                <a:cs typeface="Arial" pitchFamily="34" charset="0"/>
              </a:rPr>
              <a:t>происходит 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следующее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  <a:endParaRPr lang="ru-RU" sz="3000" dirty="0" smtClean="0">
              <a:latin typeface="Arial" pitchFamily="34" charset="0"/>
              <a:cs typeface="Arial" pitchFamily="34" charset="0"/>
            </a:endParaRPr>
          </a:p>
          <a:p>
            <a:pPr marL="514350" indent="360000" algn="just">
              <a:buAutoNum type="arabicPeriod"/>
            </a:pPr>
            <a:r>
              <a:rPr lang="ru-RU" sz="3000" dirty="0" smtClean="0">
                <a:latin typeface="Arial" pitchFamily="34" charset="0"/>
                <a:cs typeface="Arial" pitchFamily="34" charset="0"/>
              </a:rPr>
              <a:t>Производится доступ к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DNS</a:t>
            </a:r>
          </a:p>
          <a:p>
            <a:pPr marL="514350" indent="360000" algn="just">
              <a:buAutoNum type="arabicPeriod"/>
            </a:pPr>
            <a:r>
              <a:rPr lang="ru-RU" sz="3000" dirty="0" smtClean="0">
                <a:latin typeface="Arial" pitchFamily="34" charset="0"/>
                <a:cs typeface="Arial" pitchFamily="34" charset="0"/>
              </a:rPr>
              <a:t>Обнаруживается соответствующий </a:t>
            </a:r>
            <a:br>
              <a:rPr lang="ru-RU" sz="3000" dirty="0" smtClean="0">
                <a:latin typeface="Arial" pitchFamily="34" charset="0"/>
                <a:cs typeface="Arial" pitchFamily="34" charset="0"/>
              </a:rPr>
            </a:br>
            <a:r>
              <a:rPr lang="en-US" sz="3000" dirty="0" smtClean="0">
                <a:latin typeface="Arial" pitchFamily="34" charset="0"/>
                <a:cs typeface="Arial" pitchFamily="34" charset="0"/>
              </a:rPr>
              <a:t>IP-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адрес и возвращается веб-браузеру</a:t>
            </a:r>
          </a:p>
          <a:p>
            <a:pPr marL="514350" indent="360000" algn="just">
              <a:buAutoNum type="arabicPeriod"/>
            </a:pPr>
            <a:r>
              <a:rPr lang="ru-RU" sz="3000" dirty="0" smtClean="0">
                <a:latin typeface="Arial" pitchFamily="34" charset="0"/>
                <a:cs typeface="Arial" pitchFamily="34" charset="0"/>
              </a:rPr>
              <a:t>Веб-браузер посылает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HTTP-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запрос с соответствующим адресом</a:t>
            </a:r>
          </a:p>
          <a:p>
            <a:pPr marL="514350" indent="360000" algn="just">
              <a:buAutoNum type="arabicPeriod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HTTP-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запрос получен сервером</a:t>
            </a:r>
          </a:p>
          <a:p>
            <a:pPr marL="514350" indent="360000" algn="just">
              <a:buAutoNum type="arabicPeriod"/>
            </a:pPr>
            <a:r>
              <a:rPr lang="ru-RU" sz="3000" dirty="0" smtClean="0">
                <a:latin typeface="Arial" pitchFamily="34" charset="0"/>
                <a:cs typeface="Arial" pitchFamily="34" charset="0"/>
              </a:rPr>
              <a:t>Необходимые файлы найдены и отправлены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HTTP-</a:t>
            </a:r>
            <a:r>
              <a:rPr lang="ru-RU" sz="3000" dirty="0" smtClean="0">
                <a:latin typeface="Arial" pitchFamily="34" charset="0"/>
                <a:cs typeface="Arial" pitchFamily="34" charset="0"/>
              </a:rPr>
              <a:t>ответом в веб-браузер</a:t>
            </a:r>
          </a:p>
          <a:p>
            <a:pPr marL="514350" indent="360000" algn="just">
              <a:buAutoNum type="arabicPeriod"/>
            </a:pPr>
            <a:r>
              <a:rPr lang="ru-RU" sz="3000" dirty="0" smtClean="0">
                <a:latin typeface="Arial" pitchFamily="34" charset="0"/>
                <a:cs typeface="Arial" pitchFamily="34" charset="0"/>
              </a:rPr>
              <a:t>Веб-браузер обрабатывает данные и выводит страницу и связанные с ней файлы</a:t>
            </a:r>
            <a:endParaRPr lang="ru-RU" sz="3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57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Uniform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Locator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ru-RU" dirty="0">
                <a:latin typeface="Arial" pitchFamily="34" charset="0"/>
                <a:cs typeface="Arial" pitchFamily="34" charset="0"/>
              </a:rPr>
              <a:t> — унифицированный указатель ресурса, который обозначает адрес страницы в сети, указывается в адресной строке браузера и определяет путь к </a:t>
            </a:r>
            <a:r>
              <a:rPr lang="en-US" dirty="0">
                <a:latin typeface="Arial" pitchFamily="34" charset="0"/>
                <a:cs typeface="Arial" pitchFamily="34" charset="0"/>
              </a:rPr>
              <a:t>web</a:t>
            </a:r>
            <a:r>
              <a:rPr lang="ru-RU" dirty="0">
                <a:latin typeface="Arial" pitchFamily="34" charset="0"/>
                <a:cs typeface="Arial" pitchFamily="34" charset="0"/>
              </a:rPr>
              <a:t>-сайту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Домен</a:t>
            </a:r>
            <a:r>
              <a:rPr lang="ru-RU" dirty="0">
                <a:latin typeface="Arial" pitchFamily="34" charset="0"/>
                <a:cs typeface="Arial" pitchFamily="34" charset="0"/>
              </a:rPr>
              <a:t> - это буквенное отображение вашего сайта, по которому пользователь вас находит в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сети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Хостинг</a:t>
            </a:r>
            <a:r>
              <a:rPr lang="ru-RU" dirty="0">
                <a:latin typeface="Arial" pitchFamily="34" charset="0"/>
                <a:cs typeface="Arial" pitchFamily="34" charset="0"/>
              </a:rPr>
              <a:t> - это место на диске некоего сервера, где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находится </a:t>
            </a:r>
            <a:r>
              <a:rPr lang="ru-RU" dirty="0">
                <a:latin typeface="Arial" pitchFamily="34" charset="0"/>
                <a:cs typeface="Arial" pitchFamily="34" charset="0"/>
              </a:rPr>
              <a:t>ваш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сайт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DNS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Domain Name System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—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система доменных имен, которая ассоциирует эти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IP-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адреса с текстовыми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URL-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адресами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HTTP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HyperText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Transfer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ru-RU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>
                <a:latin typeface="Arial" pitchFamily="34" charset="0"/>
                <a:cs typeface="Arial" pitchFamily="34" charset="0"/>
              </a:rPr>
              <a:t>- это набор правил для обмена файлами, например,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текстом 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IP-адрес (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Internet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Address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ru-RU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айпи</a:t>
            </a:r>
            <a:r>
              <a:rPr lang="ru-RU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адрес)</a:t>
            </a:r>
            <a:r>
              <a:rPr lang="ru-RU" dirty="0">
                <a:latin typeface="Arial" pitchFamily="34" charset="0"/>
                <a:cs typeface="Arial" pitchFamily="34" charset="0"/>
              </a:rPr>
              <a:t> – это уникальный числовой идентификатор конкретного устройства в составе компьютерной сети, построенной на основе протокола TCP/IP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889863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9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ru-RU" dirty="0" smtClean="0"/>
              <a:t>Ответ на запрос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92576"/>
            <a:ext cx="853658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5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en-US" dirty="0" smtClean="0"/>
              <a:t>DOM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8" y="1268760"/>
            <a:ext cx="7688605" cy="42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en-US" dirty="0" smtClean="0"/>
              <a:t>CSSOM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480719" cy="522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7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872" y="-171400"/>
            <a:ext cx="8229600" cy="1143000"/>
          </a:xfrm>
        </p:spPr>
        <p:txBody>
          <a:bodyPr/>
          <a:lstStyle/>
          <a:p>
            <a:r>
              <a:rPr lang="en-US" dirty="0" err="1" smtClean="0"/>
              <a:t>Webkit</a:t>
            </a:r>
            <a:r>
              <a:rPr lang="en-US" dirty="0" smtClean="0"/>
              <a:t> rendering engine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43339"/>
            <a:ext cx="8654426" cy="471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9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4" y="289248"/>
            <a:ext cx="8202488" cy="435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7348" y="3861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Консорциум </a:t>
            </a:r>
            <a:r>
              <a:rPr lang="ru-RU" dirty="0"/>
              <a:t>Всемирной паутины (</a:t>
            </a:r>
            <a:r>
              <a:rPr lang="en-US" dirty="0"/>
              <a:t>W3C , World Wide Web Consortium)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43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660329" cy="454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ru-RU" b="1" dirty="0" smtClean="0"/>
              <a:t>Описание курса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92480" cy="50405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Количество лекции 36 часов или 18 занятий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Количество </a:t>
            </a:r>
            <a:r>
              <a:rPr lang="ru-RU" dirty="0" err="1" smtClean="0"/>
              <a:t>лаб.раб</a:t>
            </a:r>
            <a:r>
              <a:rPr lang="ru-RU" dirty="0" smtClean="0"/>
              <a:t>. 36 часов или 18 занятий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Количество лаб. раб. 1</a:t>
            </a:r>
            <a:r>
              <a:rPr lang="en-US" dirty="0" smtClean="0"/>
              <a:t>4</a:t>
            </a:r>
            <a:endParaRPr lang="ru-R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ПОИТ – экзамен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dirty="0"/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Экзамен – 2 теоретических вопроса и практическое задание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4400" b="1" dirty="0" smtClean="0">
                <a:solidFill>
                  <a:srgbClr val="FF0000"/>
                </a:solidFill>
              </a:rPr>
              <a:t>Во втором семестре </a:t>
            </a:r>
            <a:r>
              <a:rPr lang="en-US" sz="4400" b="1" dirty="0" smtClean="0">
                <a:solidFill>
                  <a:srgbClr val="FF0000"/>
                </a:solidFill>
              </a:rPr>
              <a:t/>
            </a:r>
            <a:br>
              <a:rPr lang="en-US" sz="4400" b="1" dirty="0" smtClean="0">
                <a:solidFill>
                  <a:srgbClr val="FF0000"/>
                </a:solidFill>
              </a:rPr>
            </a:br>
            <a:r>
              <a:rPr lang="ru-RU" sz="4400" b="1" dirty="0" smtClean="0">
                <a:solidFill>
                  <a:srgbClr val="FF0000"/>
                </a:solidFill>
              </a:rPr>
              <a:t>курсовой проект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2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08912" cy="105972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Представления о макете веб-страницы</a:t>
            </a:r>
            <a:endParaRPr lang="ru-RU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32342"/>
            <a:ext cx="5976664" cy="573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0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08912" cy="1059726"/>
          </a:xfrm>
        </p:spPr>
        <p:txBody>
          <a:bodyPr>
            <a:normAutofit/>
          </a:bodyPr>
          <a:lstStyle/>
          <a:p>
            <a:r>
              <a:rPr lang="en-US" b="1" dirty="0" smtClean="0"/>
              <a:t>Console (F12)</a:t>
            </a:r>
            <a:endParaRPr lang="ru-RU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9"/>
          <a:stretch/>
        </p:blipFill>
        <p:spPr bwMode="auto">
          <a:xfrm>
            <a:off x="2483768" y="1124744"/>
            <a:ext cx="4248472" cy="521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2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08912" cy="1059726"/>
          </a:xfrm>
        </p:spPr>
        <p:txBody>
          <a:bodyPr>
            <a:normAutofit/>
          </a:bodyPr>
          <a:lstStyle/>
          <a:p>
            <a:r>
              <a:rPr lang="en-US" b="1" dirty="0" smtClean="0"/>
              <a:t>CTRL+SHIFT+M</a:t>
            </a:r>
            <a:endParaRPr lang="ru-RU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7" y="1124744"/>
            <a:ext cx="870496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7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Программное обеспечение для редактирования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веб-страниц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196752"/>
            <a:ext cx="889248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Brackets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(Windows, OS X, Linux; brackets.io)</a:t>
            </a:r>
            <a:endParaRPr lang="ru-RU" sz="3600" dirty="0">
              <a:latin typeface="Arial" pitchFamily="34" charset="0"/>
              <a:cs typeface="Arial" pitchFamily="34" charset="0"/>
            </a:endParaRPr>
          </a:p>
          <a:p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Atom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(Windows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, OS X, Linux; atom.io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 </a:t>
            </a:r>
            <a:endParaRPr lang="ru-RU" sz="3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jEdit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(Windows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, OS X, Linux; jedit.org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).</a:t>
            </a:r>
            <a:endParaRPr lang="ru-RU" sz="3600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EditPlus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3600" dirty="0" err="1" smtClean="0">
                <a:latin typeface="Arial" pitchFamily="34" charset="0"/>
                <a:cs typeface="Arial" pitchFamily="34" charset="0"/>
              </a:rPr>
              <a:t>Windows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, editplus.com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Visual Studio Code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(OS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X, skedit.com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ru-RU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Sublime</a:t>
            </a:r>
            <a:r>
              <a:rPr lang="ru-RU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(OS X, 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Windows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, 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Linux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; sublimetext.com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ru-RU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Dreamweaver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(OS X и 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Windows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, adobe.com/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ru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/</a:t>
            </a:r>
            <a:r>
              <a:rPr lang="ru-RU" sz="3600" dirty="0" err="1">
                <a:latin typeface="Arial" pitchFamily="34" charset="0"/>
                <a:cs typeface="Arial" pitchFamily="34" charset="0"/>
              </a:rPr>
              <a:t>products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/dreamweaver.html)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27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sz="47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Языки разметки</a:t>
            </a:r>
            <a:r>
              <a:rPr lang="ru-RU" sz="3900" dirty="0">
                <a:latin typeface="Arial" pitchFamily="34" charset="0"/>
                <a:cs typeface="Arial" pitchFamily="34" charset="0"/>
              </a:rPr>
              <a:t> состоят из набора инструкций, которые «</a:t>
            </a:r>
            <a:r>
              <a:rPr lang="ru-RU" sz="3900" dirty="0" smtClean="0">
                <a:latin typeface="Arial" pitchFamily="34" charset="0"/>
                <a:cs typeface="Arial" pitchFamily="34" charset="0"/>
              </a:rPr>
              <a:t>указывают</a:t>
            </a:r>
            <a:r>
              <a:rPr lang="ru-RU" sz="3900" dirty="0">
                <a:latin typeface="Arial" pitchFamily="34" charset="0"/>
                <a:cs typeface="Arial" pitchFamily="34" charset="0"/>
              </a:rPr>
              <a:t>» браузеру (и другим агентам пользователя, например, мобильным телефонам), как отображать веб-документ и управлять им. Эти инструкции обычно называются тегами и выполняют такие функции, как </a:t>
            </a:r>
            <a:r>
              <a:rPr lang="ru-RU" sz="3900" dirty="0" smtClean="0">
                <a:latin typeface="Arial" pitchFamily="34" charset="0"/>
                <a:cs typeface="Arial" pitchFamily="34" charset="0"/>
              </a:rPr>
              <a:t>отображение </a:t>
            </a:r>
            <a:r>
              <a:rPr lang="ru-RU" sz="3900" dirty="0">
                <a:latin typeface="Arial" pitchFamily="34" charset="0"/>
                <a:cs typeface="Arial" pitchFamily="34" charset="0"/>
              </a:rPr>
              <a:t>графики, форматирование текста и формирование гиперссылок.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4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SGML</a:t>
            </a:r>
            <a:r>
              <a:rPr lang="ru-RU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Generalized Markup Language</a:t>
            </a:r>
            <a:r>
              <a:rPr lang="ru-RU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4400" dirty="0"/>
              <a:t>— это стандарт для установления языка разметки или набора тегов. SGML, по сути, не язык документации, а описание того, как его установить и создать определение типа документа(</a:t>
            </a:r>
            <a:r>
              <a:rPr lang="en-US" sz="4400" dirty="0"/>
              <a:t>DTD</a:t>
            </a:r>
            <a:r>
              <a:rPr lang="ru-RU" sz="4400" dirty="0"/>
              <a:t>, </a:t>
            </a:r>
            <a:r>
              <a:rPr lang="en-US" sz="4400" dirty="0"/>
              <a:t>document type definition</a:t>
            </a:r>
            <a:r>
              <a:rPr lang="ru-RU" sz="4400" dirty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40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sz="4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(</a:t>
            </a:r>
            <a:r>
              <a:rPr lang="ru-RU" sz="4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Hypertext</a:t>
            </a:r>
            <a:r>
              <a:rPr lang="ru-RU" sz="4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Markup</a:t>
            </a:r>
            <a:r>
              <a:rPr lang="ru-RU" sz="4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ru-RU" sz="4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— это набор символов разметки или кода, размещенных в файле, предназначенном для отображения веб-браузером. Веб-браузер обрабатывает код в HTML- файле и отображает документ веб-страницы и связанные с ним файлы. Консорциум W3C устанавливает стандарты для HTML</a:t>
            </a:r>
          </a:p>
        </p:txBody>
      </p:sp>
    </p:spTree>
    <p:extLst>
      <p:ext uri="{BB962C8B-B14F-4D97-AF65-F5344CB8AC3E}">
        <p14:creationId xmlns:p14="http://schemas.microsoft.com/office/powerpoint/2010/main" val="2118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360000" algn="just">
              <a:buNone/>
            </a:pP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Стандартизированная версия HTML , используемая сегодня, это </a:t>
            </a:r>
            <a:r>
              <a:rPr lang="ru-RU" sz="4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4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асширяемый </a:t>
            </a:r>
            <a:r>
              <a:rPr lang="ru-RU" sz="4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разметки гипертекста (</a:t>
            </a:r>
            <a:r>
              <a:rPr lang="ru-RU" sz="4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XHTML) 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360000" algn="just">
              <a:buNone/>
            </a:pPr>
            <a:r>
              <a:rPr lang="ru-RU" sz="4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XHTML</a:t>
            </a: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использует 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элементы и атрибуты HTML 4 вместе с синтаксисом XML. </a:t>
            </a:r>
          </a:p>
          <a:p>
            <a:pPr marL="0" indent="360000" algn="just">
              <a:buNone/>
            </a:pP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изначально был создан, чтобы предоставить доступ к электрон-</a:t>
            </a:r>
            <a:r>
              <a:rPr lang="ru-RU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ным</a:t>
            </a:r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документам через веб-браузер.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360000" algn="just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Главные преимущества </a:t>
            </a:r>
            <a:r>
              <a:rPr lang="ru-RU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XHTML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включают возможность расширять язык, создавая новые теги, а также перспективу повышенной совместимости платформ, поскольку мобильные устройства все чаще используются для доступа к сети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166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(Расширяемый язык разметки </a:t>
            </a: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Markup</a:t>
            </a: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стандартный метод W3C для создания новых языков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разметки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которые смогут поддерживать отображение нетрадиционного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контента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XML был создан для хранения, транспортировки и обмена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данными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его помощью можно реализовать обмен данными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между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различными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системами. 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Синтаксис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требует,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чтобы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мобильные устройства не тратили вычислительные силы,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угадывая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как именно должен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отображаться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документ, но были способны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эффективно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отображать информацию.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56" y="11757"/>
            <a:ext cx="858324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Где находятся лабораторные работы?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54758"/>
            <a:ext cx="8229600" cy="49714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Лабораторные работы, лекции и литература</a:t>
            </a:r>
          </a:p>
          <a:p>
            <a:pPr marL="0" indent="0" algn="ctr">
              <a:buNone/>
            </a:pPr>
            <a:r>
              <a:rPr lang="ru-RU" sz="4400" dirty="0" smtClean="0"/>
              <a:t>НАХОДЯТСЯ ЗДЕСЬ</a:t>
            </a:r>
          </a:p>
          <a:p>
            <a:pPr marL="0" indent="0" algn="ctr">
              <a:buNone/>
            </a:pPr>
            <a:endParaRPr lang="ru-RU" sz="4400" dirty="0"/>
          </a:p>
          <a:p>
            <a:pPr marL="0" indent="0" algn="ctr">
              <a:buNone/>
            </a:pPr>
            <a:r>
              <a:rPr lang="en-US" sz="4400" dirty="0">
                <a:hlinkClick r:id="rId2"/>
              </a:rPr>
              <a:t>https://diskstation.belstu.by:5001</a:t>
            </a:r>
            <a:r>
              <a:rPr lang="en-US" sz="4400" dirty="0" smtClean="0">
                <a:hlinkClick r:id="rId2"/>
              </a:rPr>
              <a:t>/</a:t>
            </a:r>
            <a:endParaRPr lang="ru-RU" sz="4400" dirty="0" smtClean="0"/>
          </a:p>
          <a:p>
            <a:pPr marL="0" indent="0" algn="ctr">
              <a:buNone/>
            </a:pPr>
            <a:r>
              <a:rPr lang="ru-RU" sz="4400" dirty="0"/>
              <a:t>/</a:t>
            </a:r>
            <a:r>
              <a:rPr lang="ru-RU" sz="4400" dirty="0" err="1"/>
              <a:t>Для_студентов_ФИТ_БГТУ</a:t>
            </a:r>
            <a:r>
              <a:rPr lang="ru-RU" sz="4400" dirty="0" smtClean="0"/>
              <a:t>/</a:t>
            </a:r>
            <a:br>
              <a:rPr lang="ru-RU" sz="4400" dirty="0" smtClean="0"/>
            </a:br>
            <a:r>
              <a:rPr lang="ru-RU" sz="4400" dirty="0" smtClean="0"/>
              <a:t>ПРЕПОДАВАТЕЛИ/</a:t>
            </a:r>
            <a:r>
              <a:rPr lang="ru-RU" sz="4400" i="1" dirty="0" err="1" smtClean="0"/>
              <a:t>Барковский</a:t>
            </a:r>
            <a:r>
              <a:rPr lang="ru-RU" sz="4400" dirty="0" smtClean="0"/>
              <a:t>/</a:t>
            </a:r>
            <a:br>
              <a:rPr lang="ru-RU" sz="4400" dirty="0" smtClean="0"/>
            </a:br>
            <a:r>
              <a:rPr lang="ru-RU" sz="4400" b="1" dirty="0" smtClean="0"/>
              <a:t>Компьютерные </a:t>
            </a:r>
            <a:r>
              <a:rPr lang="ru-RU" sz="4400" b="1" dirty="0"/>
              <a:t>языки </a:t>
            </a:r>
            <a:r>
              <a:rPr lang="ru-RU" sz="4400" b="1" dirty="0" smtClean="0"/>
              <a:t>разметки</a:t>
            </a:r>
            <a:endParaRPr lang="ru-RU" sz="4400" b="1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499992" y="2348880"/>
            <a:ext cx="0" cy="864096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7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ru-RU" b="1" dirty="0" smtClean="0"/>
              <a:t>Языки разметки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16624"/>
          </a:xfrm>
        </p:spPr>
        <p:txBody>
          <a:bodyPr>
            <a:normAutofit fontScale="62500" lnSpcReduction="20000"/>
          </a:bodyPr>
          <a:lstStyle/>
          <a:p>
            <a:pPr marL="0" indent="45720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4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r>
              <a:rPr lang="ru-RU" sz="5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актуальная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версия языка HTML, существует уже несколько лет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версии HTML5 были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добавлены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новые элементы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Например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элемент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может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включать в себя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содержимое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которое обычно встречается в верхней части страницы, — логотип 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всего сайта навигационные ссылки. Новый элемент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себе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набор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ссылок, использующихся для навигации по сайту, а элемент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размещает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себе все, что обычно помещается в нижней части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веб-страницы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Кроме того, в HTML5 добавлены новые элементы, позволяющие внедрять на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страницу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видео- и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аудиоконтент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 новые элементы формы, добавляющие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такие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сложные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компоненты, как ползунковые регуляторы, всплывающие панели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выбора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даты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 также встроенную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браузерную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поддержку проверки допустимости данных,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введенных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форму (которая гарантирует правильное заполнение ваших форм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посетителями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1359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3" y="746642"/>
            <a:ext cx="8959867" cy="47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8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18256"/>
            <a:ext cx="8229600" cy="926976"/>
          </a:xfrm>
        </p:spPr>
        <p:txBody>
          <a:bodyPr/>
          <a:lstStyle/>
          <a:p>
            <a:r>
              <a:rPr lang="ru-RU" dirty="0" smtClean="0"/>
              <a:t>Литература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980728"/>
            <a:ext cx="8568952" cy="593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Фрейн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Б. HTML5 и CSS3. Разработка сайтов для любых браузеров и устройств / Бен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Фрэйн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[пер. с англ. Н.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Вильчинский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]. – 2-е изд. – Санкт-Петербург : Питер, 2017. – 272  с.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Дакетт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Д. HTML и CSS. Разработка и создание веб-сайтов / Джон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Дакетт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; [пер. с англ. М. А.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Райтмана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]. - Москва :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Эксмо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2020. - 474 с. 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Мангано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С. XSLT. Сборник рецептов / С.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Мангано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[пер. с англ.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Слинкина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А. А.]. – Санкт-Петербург : ДМК Пресс, 2008. – 861 с.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Макфарланд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Д.-С. Большая книга CSS /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Девид-Сойер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Макфарланд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[пер. с англ. : И. Дубенок, П. Радченко, В. Радьков]. – Санкт-Петербург : Питер, 2010. – 512 c.</a:t>
            </a:r>
          </a:p>
          <a:p>
            <a:pPr marL="858520" algn="just">
              <a:lnSpc>
                <a:spcPct val="115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ru-RU" dirty="0" smtClean="0"/>
              <a:t>Литература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9"/>
            <a:ext cx="300535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37511"/>
            <a:ext cx="2962635" cy="425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854" y="1340770"/>
            <a:ext cx="31840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1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ru-RU" dirty="0" smtClean="0"/>
              <a:t>Литература</a:t>
            </a:r>
            <a:endParaRPr lang="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556793"/>
            <a:ext cx="2808312" cy="403244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32" y="1574684"/>
            <a:ext cx="3010320" cy="4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74684"/>
            <a:ext cx="3096344" cy="4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7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18256"/>
            <a:ext cx="8229600" cy="926976"/>
          </a:xfrm>
        </p:spPr>
        <p:txBody>
          <a:bodyPr/>
          <a:lstStyle/>
          <a:p>
            <a:r>
              <a:rPr lang="en-US" dirty="0" smtClean="0"/>
              <a:t>Web-</a:t>
            </a:r>
            <a:r>
              <a:rPr lang="ru-RU" dirty="0" smtClean="0"/>
              <a:t>сайты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dirty="0" smtClean="0">
              <a:hlinkClick r:id="rId2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/>
              <a:t>HTML book (</a:t>
            </a:r>
            <a:r>
              <a:rPr lang="en-US" dirty="0">
                <a:hlinkClick r:id="rId2"/>
              </a:rPr>
              <a:t>https://html5book.ru/osnovy-html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smtClean="0"/>
              <a:t>Учебник </a:t>
            </a:r>
            <a:r>
              <a:rPr lang="en-US" dirty="0" smtClean="0"/>
              <a:t>HTML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www.wm-school.ru/html/html_start.html</a:t>
            </a:r>
            <a:r>
              <a:rPr lang="en-US" dirty="0" smtClean="0"/>
              <a:t>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ru-RU" dirty="0" err="1" smtClean="0"/>
              <a:t>Хабр</a:t>
            </a:r>
            <a:r>
              <a:rPr lang="ru-RU" dirty="0" smtClean="0"/>
              <a:t> (</a:t>
            </a:r>
            <a:r>
              <a:rPr lang="en-US" dirty="0">
                <a:hlinkClick r:id="rId4"/>
              </a:rPr>
              <a:t>https://habr.com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)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1083</Words>
  <Application>Microsoft Office PowerPoint</Application>
  <PresentationFormat>Экран (4:3)</PresentationFormat>
  <Paragraphs>132</Paragraphs>
  <Slides>40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Учебная дисциплина</vt:lpstr>
      <vt:lpstr>Кто читает лекции?</vt:lpstr>
      <vt:lpstr>Описание курса</vt:lpstr>
      <vt:lpstr>Где находятся лабораторные работы?</vt:lpstr>
      <vt:lpstr>Презентация PowerPoint</vt:lpstr>
      <vt:lpstr>Литература</vt:lpstr>
      <vt:lpstr>Литература</vt:lpstr>
      <vt:lpstr>Литература</vt:lpstr>
      <vt:lpstr>Web-сайты</vt:lpstr>
      <vt:lpstr>Telegram</vt:lpstr>
      <vt:lpstr>Тема № 1 Основы разметки веб-страницы</vt:lpstr>
      <vt:lpstr>Основы разметки веб-страницы</vt:lpstr>
      <vt:lpstr>Основные понятия</vt:lpstr>
      <vt:lpstr>Основные понятия</vt:lpstr>
      <vt:lpstr>Презентация PowerPoint</vt:lpstr>
      <vt:lpstr>Архитектура браузера</vt:lpstr>
      <vt:lpstr>Основные понятия</vt:lpstr>
      <vt:lpstr>Основные понятия</vt:lpstr>
      <vt:lpstr>Основные понятия</vt:lpstr>
      <vt:lpstr>Презентация PowerPoint</vt:lpstr>
      <vt:lpstr>Основные понятия</vt:lpstr>
      <vt:lpstr>Основные понятия</vt:lpstr>
      <vt:lpstr>Презентация PowerPoint</vt:lpstr>
      <vt:lpstr>Ответ на запрос</vt:lpstr>
      <vt:lpstr>DOM</vt:lpstr>
      <vt:lpstr>CSSOM</vt:lpstr>
      <vt:lpstr>Webkit rendering engine</vt:lpstr>
      <vt:lpstr>Консорциум Всемирной паутины (W3C , World Wide Web Consortium)</vt:lpstr>
      <vt:lpstr>Презентация PowerPoint</vt:lpstr>
      <vt:lpstr>Представления о макете веб-страницы</vt:lpstr>
      <vt:lpstr>Console (F12)</vt:lpstr>
      <vt:lpstr>CTRL+SHIFT+M</vt:lpstr>
      <vt:lpstr>Программное обеспечение для редактирования веб-страниц </vt:lpstr>
      <vt:lpstr>Языки разметки</vt:lpstr>
      <vt:lpstr>Языки разметки</vt:lpstr>
      <vt:lpstr>Языки разметки</vt:lpstr>
      <vt:lpstr>Языки разметки</vt:lpstr>
      <vt:lpstr>Языки разметки</vt:lpstr>
      <vt:lpstr>Языки разметки</vt:lpstr>
      <vt:lpstr>Языки разметки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Компьютерные языки разметки  данных</dc:title>
  <dc:creator>user</dc:creator>
  <cp:lastModifiedBy>Evgeniy</cp:lastModifiedBy>
  <cp:revision>73</cp:revision>
  <dcterms:created xsi:type="dcterms:W3CDTF">2021-08-31T20:31:02Z</dcterms:created>
  <dcterms:modified xsi:type="dcterms:W3CDTF">2022-09-11T20:49:40Z</dcterms:modified>
</cp:coreProperties>
</file>